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22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347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Fashion-MNIST Image Classification using ANN and CNN – Code, Results, and Innovation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387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Project in Neural Systems and Natural Language Processing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211961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Student: Achyut Savalia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20351" y="5830014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Supervisor: Dr. Zacharias Anastassi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644806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Course: Neural Systems and Natural Language Processing, DMU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956810"/>
            <a:ext cx="30480" cy="2109311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762714"/>
            <a:ext cx="11440120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Comparison: A Quantitative Overview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868805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detailed comparison highlights the practical differences between the two architectures in the context of image classification.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5333" y="2802136"/>
            <a:ext cx="13119735" cy="3731419"/>
          </a:xfrm>
          <a:prstGeom prst="roundRect">
            <a:avLst>
              <a:gd name="adj" fmla="val 24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62953" y="2809756"/>
            <a:ext cx="13104495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978813" y="2946797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913948" y="2946797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ANN (Artificial Neural Network)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500473" y="2946797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CNN (Convolutional Neural Network)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62953" y="3429119"/>
            <a:ext cx="13104495" cy="619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78813" y="3566160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Test Accuracy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913948" y="3566160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88.44%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500473" y="3566160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92.11%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62953" y="4048482"/>
            <a:ext cx="13104495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78813" y="4185523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Feature Extraction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4913948" y="4185523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Weak (Pixel-based)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500473" y="4185523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3CC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Strong (Hierarchical)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62953" y="4667845"/>
            <a:ext cx="13104495" cy="619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78813" y="4804886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Training Speed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913948" y="4804886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Medium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500473" y="4804886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 (Especially with GPU)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62953" y="5287208"/>
            <a:ext cx="13104495" cy="6193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978813" y="5424249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Overfitting Tendency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4913948" y="5424249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Slight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9500473" y="5424249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Minimal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62953" y="5906572"/>
            <a:ext cx="13104495" cy="6193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978813" y="6043613"/>
            <a:ext cx="3496032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 Understanding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4913948" y="6043613"/>
            <a:ext cx="414742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9500473" y="6043613"/>
            <a:ext cx="4151233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55333" y="6776323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CNN's ability to reuse weights (via convolution) and reduce dimensionality (via pooling) makes it inherently superior for image data.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685800"/>
            <a:ext cx="12501920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Introduction: Classifying Fashion with Neural Networks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844" y="1727359"/>
            <a:ext cx="7802404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compares the performance of two fundamental deep learning architectures—Artificial Neural Networks (ANN) and Convolutional Neural Networks (CNN)—for image classification.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9844" y="2802136"/>
            <a:ext cx="780240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utilise the Fashion-MNIST dataset, which serves as a standard benchmark for computer vision tasks.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9844" y="3594021"/>
            <a:ext cx="2798683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Fashion-MNIST?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59844" y="4077176"/>
            <a:ext cx="780240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 is a dataset comprising </a:t>
            </a: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70,000 grayscale images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of 10 different clothing categories (e.g., shirts, trousers, bags).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9844" y="4746546"/>
            <a:ext cx="7802404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Each image is a low-resolution </a:t>
            </a:r>
            <a:r>
              <a:rPr lang="en-US" sz="14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28x28 pixel</a:t>
            </a: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representation.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926" y="1769745"/>
            <a:ext cx="5048250" cy="50482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59844" y="7242096"/>
            <a:ext cx="1331071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 classification is vital for real-world AI applications like automated inventory management and e-commerce recommendations.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77925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Objectives and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522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core objective was to systematically build, train, and evaluate both ANN and CNN models on the same Fashion-MNIST dataset using the PyTorch framework.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93790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2551688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5761" y="3837265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540329"/>
            <a:ext cx="3091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03074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construct and train both the ANN and CNN architectures from scratch in PyTorch.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5216962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6974860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837265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540329"/>
            <a:ext cx="3289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quantitatively compare the models based on key metrics like accuracy, convergence speed, and learning capability.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973354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80E2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3"/>
          <p:cNvSpPr/>
          <p:nvPr/>
        </p:nvSpPr>
        <p:spPr>
          <a:xfrm>
            <a:off x="9640133" y="394287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4"/>
          <p:cNvSpPr/>
          <p:nvPr/>
        </p:nvSpPr>
        <p:spPr>
          <a:xfrm>
            <a:off x="11398032" y="363319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05" y="3837265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540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Code Innovation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503074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implement and document innovative coding practices, such as custom validation splits and visual analysis tools.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70905"/>
            <a:ext cx="11233428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Structure and Preprocessing Pipeline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9" y="1634728"/>
            <a:ext cx="4219456" cy="42194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6519" y="606171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Size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6519" y="6510695"/>
            <a:ext cx="421945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70,000 total 28x28 grayscale images across 10 classes.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413" y="1634728"/>
            <a:ext cx="4219456" cy="42194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5413" y="606171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Split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205413" y="6510695"/>
            <a:ext cx="421945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60,000 for Training, 12,000 for Validation, and 10,000 for Testing.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306" y="1634728"/>
            <a:ext cx="4219456" cy="42194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4306" y="6061710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4306" y="6510695"/>
            <a:ext cx="4219456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Pixel values normalised to the range </a:t>
            </a:r>
            <a:r>
              <a:rPr lang="en-US" sz="1600" dirty="0">
                <a:solidFill>
                  <a:srgbClr val="403CC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[0, 1]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using PyTorch transforms.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26519" y="7408545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10 distinct clothing classes include T-shirt, Trouser, Pullover, Dress, Coat, Sandal, Shirt, Sneaker, Bag, and Ankle Boot.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320" y="367189"/>
            <a:ext cx="7281267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Code Deep Dive: Data Loading and Innovation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7320" y="1118235"/>
            <a:ext cx="209300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PyTorch Data Preparation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67320" y="1460302"/>
            <a:ext cx="668500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</a:t>
            </a: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torchvision.datasets.FashionMNIST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class was utilised for efficient data handling.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67320" y="1735931"/>
            <a:ext cx="668500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transforms.ToTensor()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</a:t>
            </a: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transforms.Normalize()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ensured the images were correctly formatted.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67320" y="2011561"/>
            <a:ext cx="6685002" cy="442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</a:t>
            </a: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DataLoader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with a </a:t>
            </a: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batch_size=64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</a:t>
            </a: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shuffle=True</a:t>
            </a: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was used for iterative and randomised data feeding.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467320" y="2604373"/>
            <a:ext cx="6685002" cy="994767"/>
          </a:xfrm>
          <a:prstGeom prst="roundRect">
            <a:avLst>
              <a:gd name="adj" fmla="val 5638"/>
            </a:avLst>
          </a:prstGeom>
          <a:solidFill>
            <a:srgbClr val="181E34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9" y="2799159"/>
            <a:ext cx="166807" cy="13346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01065" y="2771180"/>
            <a:ext cx="6117788" cy="6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Innovation:</a:t>
            </a:r>
            <a:r>
              <a:rPr lang="en-US" sz="10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Manual validation split (12,000 samples) was implemented from the standard training set for dedicated hyperparameter fine-tuning and better generalisation performance.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485698" y="1104900"/>
            <a:ext cx="6685002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 code snippet for data transformation: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7485698" y="1468755"/>
            <a:ext cx="6685002" cy="1268849"/>
          </a:xfrm>
          <a:prstGeom prst="roundRect">
            <a:avLst>
              <a:gd name="adj" fmla="val 4420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7479030" y="1468755"/>
            <a:ext cx="6698337" cy="1268849"/>
          </a:xfrm>
          <a:prstGeom prst="roundRect">
            <a:avLst>
              <a:gd name="adj" fmla="val 1579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7612499" y="1568887"/>
            <a:ext cx="6431399" cy="1068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transform = transforms.Compose([    transforms.ToTensor(),    transforms.Normalize((0.5,), (0.5,))])</a:t>
            </a:r>
            <a:endParaRPr lang="en-US" sz="10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698" y="2887742"/>
            <a:ext cx="6685002" cy="6685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898"/>
            <a:ext cx="93211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Architectures: ANN vs. CNN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47305"/>
            <a:ext cx="13042821" cy="3406140"/>
          </a:xfrm>
          <a:prstGeom prst="roundRect">
            <a:avLst>
              <a:gd name="adj" fmla="val 279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801410" y="2254925"/>
            <a:ext cx="6513790" cy="3390900"/>
          </a:xfrm>
          <a:prstGeom prst="roundRect">
            <a:avLst>
              <a:gd name="adj" fmla="val 2810"/>
            </a:avLst>
          </a:prstGeom>
          <a:solidFill>
            <a:srgbClr val="28315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1028224" y="2481739"/>
            <a:ext cx="520219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Artificial Neural Network (ANN)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28224" y="3043118"/>
            <a:ext cx="57200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28x28 image was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flattened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into a 784-dimension vector. This was followed by multiple fully connected (Dense) layers with ReLU activation functions.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630817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Weakness: Ignores spatial relationships between pixels.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2254925"/>
            <a:ext cx="6513790" cy="3390900"/>
          </a:xfrm>
          <a:prstGeom prst="rect">
            <a:avLst/>
          </a:prstGeom>
          <a:solidFill>
            <a:srgbClr val="28315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7315200" y="2254925"/>
            <a:ext cx="30480" cy="339090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7882176" y="2481739"/>
            <a:ext cx="572000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Convolutional Neural Network (CNN)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882176" y="3468410"/>
            <a:ext cx="572000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Utilised specialised layers (Convolution, Pooling) to automatically extract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hierarchical features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before passing to fully connected layers.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882176" y="4693206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Strength: Excellent at capturing local features like edges and textures.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031712" y="366688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3397" y="3808571"/>
            <a:ext cx="283488" cy="283488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133951" y="6163747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Shared Parameters: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Adam Optimizer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(Learning Rate: </a:t>
            </a:r>
            <a:r>
              <a:rPr lang="en-US" sz="1750" dirty="0">
                <a:solidFill>
                  <a:srgbClr val="403CC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0.001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),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CrossEntropyLoss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 Epochs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Batch Size: 64. Models were run on both CPU and GPU where available.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908596"/>
            <a:ext cx="30480" cy="1236107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4332"/>
            <a:ext cx="8460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Innovation and Reproducibility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67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Beyond training the base models, several innovative coding methods were incorporated to ensure robust analysis and clear documentation.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67695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63310" y="346769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142524" y="3724989"/>
            <a:ext cx="3190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Custom Validation Split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21540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Introduced a non-standard 12,000 image validation set to accurately tune hyperparameters and prevent test set leakage.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467695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186482" y="346769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5565696" y="3724989"/>
            <a:ext cx="2840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 Analysis 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215408"/>
            <a:ext cx="3590330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Developed </a:t>
            </a:r>
            <a:r>
              <a:rPr lang="en-US" sz="175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scripts to dynamically visualise accuracy and loss curves for both training and validation sets.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467695"/>
            <a:ext cx="4196358" cy="2819519"/>
          </a:xfrm>
          <a:prstGeom prst="roundRect">
            <a:avLst>
              <a:gd name="adj" fmla="val 5189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9609653" y="346769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9988868" y="3724989"/>
            <a:ext cx="2961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Reproducibility Focus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21540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Every step, from data loading to model evaluation, was clearly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documented with comments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designed for easy re-execution.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542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Future suggestions include implementing learning rate scheduling and data augmentation to push accuracy further.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537" y="533162"/>
            <a:ext cx="7675126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Training and Evaluation Protocol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8537" y="1526738"/>
            <a:ext cx="1327332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training process involved standard deep learning loops, ensuring rigorous measurement of performance at every step.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7" y="2055138"/>
            <a:ext cx="6636663" cy="7755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2371" y="3024545"/>
            <a:ext cx="24236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Forward Pass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72371" y="3443883"/>
            <a:ext cx="624899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Input images pass through the network to generate predictions (logits).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55138"/>
            <a:ext cx="6636663" cy="7755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9034" y="3024545"/>
            <a:ext cx="24236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Loss Calculation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509034" y="3443883"/>
            <a:ext cx="624899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Cross-entropy loss computed between predictions and true labels.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37" y="4258270"/>
            <a:ext cx="6636663" cy="7755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2371" y="5227677"/>
            <a:ext cx="265378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Backward Propagation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72371" y="5647015"/>
            <a:ext cx="624899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Gradients computed and propagated backward through the layers.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58270"/>
            <a:ext cx="6636663" cy="77557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09034" y="5227677"/>
            <a:ext cx="2423636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Optimizer Step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509034" y="5647015"/>
            <a:ext cx="6248995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 weights updated using the Adam optimizer to minimise loss.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78537" y="6679525"/>
            <a:ext cx="13273326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</a:t>
            </a:r>
            <a:r>
              <a:rPr lang="en-US" sz="150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torch.no_grad()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context manager was used during validation and testing to disable gradient calculation, saving memory and speeding up evaluation.</a:t>
            </a:r>
            <a:endParaRPr lang="en-US" sz="1500" dirty="0"/>
          </a:p>
        </p:txBody>
      </p:sp>
      <p:sp>
        <p:nvSpPr>
          <p:cNvPr id="17" name="Text 11"/>
          <p:cNvSpPr/>
          <p:nvPr/>
        </p:nvSpPr>
        <p:spPr>
          <a:xfrm>
            <a:off x="678537" y="7390686"/>
            <a:ext cx="13273326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Progress logs tracked loss and accuracy improvements across the 10 epochs.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7338"/>
            <a:ext cx="8905637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Output and Key Results Summary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2358" y="1738313"/>
            <a:ext cx="1308568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evaluation on the 10,000-image test set revealed a clear performance gap, validating the architectural advantages of the CNN.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2358" y="2803088"/>
            <a:ext cx="6404848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88.44%</a:t>
            </a:r>
            <a:endParaRPr lang="en-US" sz="5700" dirty="0"/>
          </a:p>
        </p:txBody>
      </p:sp>
      <p:sp>
        <p:nvSpPr>
          <p:cNvPr id="5" name="Text 3"/>
          <p:cNvSpPr/>
          <p:nvPr/>
        </p:nvSpPr>
        <p:spPr>
          <a:xfrm>
            <a:off x="2595443" y="3807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ANN Test Accuracy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72358" y="4284226"/>
            <a:ext cx="6404848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fully connected network achieved a respectable baseline, but struggled with detailed feature recognition.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53074" y="2803088"/>
            <a:ext cx="6404967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92.11%</a:t>
            </a:r>
            <a:endParaRPr lang="en-US" sz="5700" dirty="0"/>
          </a:p>
        </p:txBody>
      </p:sp>
      <p:sp>
        <p:nvSpPr>
          <p:cNvPr id="8" name="Text 6"/>
          <p:cNvSpPr/>
          <p:nvPr/>
        </p:nvSpPr>
        <p:spPr>
          <a:xfrm>
            <a:off x="9276159" y="380702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CNN Test Accuracy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453074" y="4284226"/>
            <a:ext cx="6404967" cy="1059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CNN model demonstrated superior accuracy, indicating its effectiveness in extracting spatial hierarchies.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103352" y="5922883"/>
            <a:ext cx="331041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Insight: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1103352" y="6667619"/>
            <a:ext cx="12754689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CNN exhibited </a:t>
            </a:r>
            <a:r>
              <a:rPr lang="en-US" sz="17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faster convergence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during training. Both models demonstrated confusion, particularly between semantically similar classes like "Shirt" and "Coat".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2358" y="5591889"/>
            <a:ext cx="30480" cy="2030254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955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Epilogue</vt:lpstr>
      <vt:lpstr>Consolas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Achyut Ashokbhai Savaliya</dc:creator>
  <cp:lastModifiedBy>Achyut Ashokbhai Savaliya</cp:lastModifiedBy>
  <cp:revision>1</cp:revision>
  <dcterms:created xsi:type="dcterms:W3CDTF">2025-11-03T17:12:44Z</dcterms:created>
  <dcterms:modified xsi:type="dcterms:W3CDTF">2025-11-03T17:21:49Z</dcterms:modified>
</cp:coreProperties>
</file>